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6"/>
  </p:notesMasterIdLst>
  <p:handoutMasterIdLst>
    <p:handoutMasterId r:id="rId17"/>
  </p:handoutMasterIdLst>
  <p:sldIdLst>
    <p:sldId id="257" r:id="rId5"/>
    <p:sldId id="256" r:id="rId6"/>
    <p:sldId id="258" r:id="rId7"/>
    <p:sldId id="259" r:id="rId8"/>
    <p:sldId id="261" r:id="rId9"/>
    <p:sldId id="262" r:id="rId10"/>
    <p:sldId id="260" r:id="rId11"/>
    <p:sldId id="263" r:id="rId12"/>
    <p:sldId id="264" r:id="rId13"/>
    <p:sldId id="265" r:id="rId14"/>
    <p:sldId id="266" r:id="rId15"/>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4" autoAdjust="0"/>
    <p:restoredTop sz="86628" autoAdjust="0"/>
  </p:normalViewPr>
  <p:slideViewPr>
    <p:cSldViewPr snapToGrid="0">
      <p:cViewPr varScale="1">
        <p:scale>
          <a:sx n="58" d="100"/>
          <a:sy n="58" d="100"/>
        </p:scale>
        <p:origin x="1192" y="40"/>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26-3-2020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B15BD-C251-4361-9924-1908F6DB658F}" type="datetimeFigureOut">
              <a:rPr lang="nl-NL" smtClean="0"/>
              <a:t>26-3-2020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D9CD5-9F55-41D3-AAEF-D83B10146795}" type="slidenum">
              <a:rPr lang="nl-NL" smtClean="0"/>
              <a:t>‹nr.›</a:t>
            </a:fld>
            <a:endParaRPr lang="nl-NL"/>
          </a:p>
        </p:txBody>
      </p:sp>
    </p:spTree>
    <p:extLst>
      <p:ext uri="{BB962C8B-B14F-4D97-AF65-F5344CB8AC3E}">
        <p14:creationId xmlns:p14="http://schemas.microsoft.com/office/powerpoint/2010/main" val="156264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bc.com/news/technology-3406694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metro.co.uk/2019/06/10/fifth-industrial-revolution-will-change-world-973882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diawijsheid.nl/big-data/"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rotterdam.nl/wonen-leven/innovaties/" TargetMode="External"/><Relationship Id="rId4" Type="http://schemas.openxmlformats.org/officeDocument/2006/relationships/hyperlink" Target="http://www.lomboxnet.nl/smart-solar-charg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6BD9CD5-9F55-41D3-AAEF-D83B10146795}" type="slidenum">
              <a:rPr lang="nl-NL" smtClean="0"/>
              <a:t>6</a:t>
            </a:fld>
            <a:endParaRPr lang="nl-NL"/>
          </a:p>
        </p:txBody>
      </p:sp>
    </p:spTree>
    <p:extLst>
      <p:ext uri="{BB962C8B-B14F-4D97-AF65-F5344CB8AC3E}">
        <p14:creationId xmlns:p14="http://schemas.microsoft.com/office/powerpoint/2010/main" val="378647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https://www.bbc.com/news/technology-34066941</a:t>
            </a:r>
            <a:endParaRPr lang="nl-NL" dirty="0"/>
          </a:p>
          <a:p>
            <a:r>
              <a:rPr lang="nl-NL" dirty="0">
                <a:hlinkClick r:id="rId4"/>
              </a:rPr>
              <a:t>https://metro.co.uk/2019/06/10/fifth-industrial-revolution-will-change-world-9738825/</a:t>
            </a:r>
            <a:endParaRPr lang="nl-NL" dirty="0"/>
          </a:p>
          <a:p>
            <a:pPr fontAlgn="base"/>
            <a:r>
              <a:rPr lang="en-US" sz="1200" b="0" i="0" kern="1200" dirty="0">
                <a:solidFill>
                  <a:schemeClr val="tx1"/>
                </a:solidFill>
                <a:effectLst/>
                <a:latin typeface="+mn-lt"/>
                <a:ea typeface="+mn-ea"/>
                <a:cs typeface="+mn-cs"/>
              </a:rPr>
              <a:t>It says implantable technologies will be widespread by 2023, 3D printing will see a tipping point in 2022, AI changing white collar jobs will be in 2025 and AI being responsible for decision making by 2026. McKinsey believes it may be 2055 before we see half of all current work automated.</a:t>
            </a:r>
          </a:p>
          <a:p>
            <a:pPr fontAlgn="base"/>
            <a:br>
              <a:rPr lang="en-US" dirty="0"/>
            </a:br>
            <a:r>
              <a:rPr lang="en-US" sz="1200" b="0" i="0" kern="1200" dirty="0">
                <a:solidFill>
                  <a:schemeClr val="tx1"/>
                </a:solidFill>
                <a:effectLst/>
                <a:latin typeface="+mn-lt"/>
                <a:ea typeface="+mn-ea"/>
                <a:cs typeface="+mn-cs"/>
              </a:rPr>
              <a:t>Read more: https://metro.co.uk/2019/06/10/fifth-industrial-revolution-will-change-world-9738825/?ito=cbshare</a:t>
            </a:r>
          </a:p>
          <a:p>
            <a:pPr fontAlgn="base"/>
            <a:r>
              <a:rPr lang="en-US" sz="1200" b="0" i="0" kern="1200" dirty="0">
                <a:solidFill>
                  <a:schemeClr val="tx1"/>
                </a:solidFill>
                <a:effectLst/>
                <a:latin typeface="+mn-lt"/>
                <a:ea typeface="+mn-ea"/>
                <a:cs typeface="+mn-cs"/>
              </a:rPr>
              <a:t>Twitter: https://twitter.com/MetroUK | Facebook: https://www.facebook.com/MetroUK/</a:t>
            </a:r>
          </a:p>
          <a:p>
            <a:endParaRPr lang="nl-NL" dirty="0"/>
          </a:p>
        </p:txBody>
      </p:sp>
      <p:sp>
        <p:nvSpPr>
          <p:cNvPr id="4" name="Tijdelijke aanduiding voor dianummer 3"/>
          <p:cNvSpPr>
            <a:spLocks noGrp="1"/>
          </p:cNvSpPr>
          <p:nvPr>
            <p:ph type="sldNum" sz="quarter" idx="10"/>
          </p:nvPr>
        </p:nvSpPr>
        <p:spPr/>
        <p:txBody>
          <a:bodyPr/>
          <a:lstStyle/>
          <a:p>
            <a:fld id="{A6BD9CD5-9F55-41D3-AAEF-D83B10146795}" type="slidenum">
              <a:rPr lang="nl-NL" smtClean="0"/>
              <a:t>7</a:t>
            </a:fld>
            <a:endParaRPr lang="nl-NL"/>
          </a:p>
        </p:txBody>
      </p:sp>
    </p:spTree>
    <p:extLst>
      <p:ext uri="{BB962C8B-B14F-4D97-AF65-F5344CB8AC3E}">
        <p14:creationId xmlns:p14="http://schemas.microsoft.com/office/powerpoint/2010/main" val="83100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6BD9CD5-9F55-41D3-AAEF-D83B10146795}" type="slidenum">
              <a:rPr lang="nl-NL" smtClean="0"/>
              <a:t>8</a:t>
            </a:fld>
            <a:endParaRPr lang="nl-NL"/>
          </a:p>
        </p:txBody>
      </p:sp>
    </p:spTree>
    <p:extLst>
      <p:ext uri="{BB962C8B-B14F-4D97-AF65-F5344CB8AC3E}">
        <p14:creationId xmlns:p14="http://schemas.microsoft.com/office/powerpoint/2010/main" val="302138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6BD9CD5-9F55-41D3-AAEF-D83B10146795}" type="slidenum">
              <a:rPr lang="nl-NL" smtClean="0"/>
              <a:t>9</a:t>
            </a:fld>
            <a:endParaRPr lang="nl-NL"/>
          </a:p>
        </p:txBody>
      </p:sp>
    </p:spTree>
    <p:extLst>
      <p:ext uri="{BB962C8B-B14F-4D97-AF65-F5344CB8AC3E}">
        <p14:creationId xmlns:p14="http://schemas.microsoft.com/office/powerpoint/2010/main" val="361755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verwachting is dat er in 2020 wereldwijd meer dan 25 miljard dingen via internet verbonden zullen zijn. Internet of </a:t>
            </a:r>
            <a:r>
              <a:rPr lang="nl-NL" sz="1200" b="0" i="0" kern="1200" dirty="0" err="1">
                <a:solidFill>
                  <a:schemeClr val="tx1"/>
                </a:solidFill>
                <a:effectLst/>
                <a:latin typeface="+mn-lt"/>
                <a:ea typeface="+mn-ea"/>
                <a:cs typeface="+mn-cs"/>
              </a:rPr>
              <a:t>Things</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IoT</a:t>
            </a:r>
            <a:r>
              <a:rPr lang="nl-NL" sz="1200" b="0" i="0" kern="1200" dirty="0">
                <a:solidFill>
                  <a:schemeClr val="tx1"/>
                </a:solidFill>
                <a:effectLst/>
                <a:latin typeface="+mn-lt"/>
                <a:ea typeface="+mn-ea"/>
                <a:cs typeface="+mn-cs"/>
              </a:rPr>
              <a:t>) is het technologieconcept achter zeer diverse verbonden slimme dingen. Huidige </a:t>
            </a:r>
            <a:r>
              <a:rPr lang="nl-NL" sz="1200" b="0" i="0" kern="1200" dirty="0" err="1">
                <a:solidFill>
                  <a:schemeClr val="tx1"/>
                </a:solidFill>
                <a:effectLst/>
                <a:latin typeface="+mn-lt"/>
                <a:ea typeface="+mn-ea"/>
                <a:cs typeface="+mn-cs"/>
              </a:rPr>
              <a:t>IoT</a:t>
            </a:r>
            <a:r>
              <a:rPr lang="nl-NL" sz="1200" b="0" i="0" kern="1200" dirty="0">
                <a:solidFill>
                  <a:schemeClr val="tx1"/>
                </a:solidFill>
                <a:effectLst/>
                <a:latin typeface="+mn-lt"/>
                <a:ea typeface="+mn-ea"/>
                <a:cs typeface="+mn-cs"/>
              </a:rPr>
              <a:t>-toepassingen variëren van persoonlijke verzorging, </a:t>
            </a:r>
            <a:r>
              <a:rPr lang="nl-NL" sz="1200" b="0" i="0" kern="1200" dirty="0" err="1">
                <a:solidFill>
                  <a:schemeClr val="tx1"/>
                </a:solidFill>
                <a:effectLst/>
                <a:latin typeface="+mn-lt"/>
                <a:ea typeface="+mn-ea"/>
                <a:cs typeface="+mn-cs"/>
              </a:rPr>
              <a:t>domotica</a:t>
            </a:r>
            <a:r>
              <a:rPr lang="nl-NL" sz="1200" b="0" i="0" kern="1200" dirty="0">
                <a:solidFill>
                  <a:schemeClr val="tx1"/>
                </a:solidFill>
                <a:effectLst/>
                <a:latin typeface="+mn-lt"/>
                <a:ea typeface="+mn-ea"/>
                <a:cs typeface="+mn-cs"/>
              </a:rPr>
              <a:t> systemen, </a:t>
            </a:r>
            <a:r>
              <a:rPr lang="nl-NL" sz="1200" b="0" i="0" kern="1200" dirty="0" err="1">
                <a:solidFill>
                  <a:schemeClr val="tx1"/>
                </a:solidFill>
                <a:effectLst/>
                <a:latin typeface="+mn-lt"/>
                <a:ea typeface="+mn-ea"/>
                <a:cs typeface="+mn-cs"/>
              </a:rPr>
              <a:t>automotive</a:t>
            </a:r>
            <a:r>
              <a:rPr lang="nl-NL" sz="1200" b="0" i="0" kern="1200" dirty="0">
                <a:solidFill>
                  <a:schemeClr val="tx1"/>
                </a:solidFill>
                <a:effectLst/>
                <a:latin typeface="+mn-lt"/>
                <a:ea typeface="+mn-ea"/>
                <a:cs typeface="+mn-cs"/>
              </a:rPr>
              <a:t> industrie tot nutsbedrijven, smart </a:t>
            </a:r>
            <a:r>
              <a:rPr lang="nl-NL" sz="1200" b="0" i="0" kern="1200" dirty="0" err="1">
                <a:solidFill>
                  <a:schemeClr val="tx1"/>
                </a:solidFill>
                <a:effectLst/>
                <a:latin typeface="+mn-lt"/>
                <a:ea typeface="+mn-ea"/>
                <a:cs typeface="+mn-cs"/>
              </a:rPr>
              <a:t>farming</a:t>
            </a:r>
            <a:r>
              <a:rPr lang="nl-NL" sz="1200" b="0" i="0" kern="1200" dirty="0">
                <a:solidFill>
                  <a:schemeClr val="tx1"/>
                </a:solidFill>
                <a:effectLst/>
                <a:latin typeface="+mn-lt"/>
                <a:ea typeface="+mn-ea"/>
                <a:cs typeface="+mn-cs"/>
              </a:rPr>
              <a:t>, smart industrie en slimme steden. Door de toenemende populariteit van Internet of </a:t>
            </a:r>
            <a:r>
              <a:rPr lang="nl-NL" sz="1200" b="0" i="0" kern="1200" dirty="0" err="1">
                <a:solidFill>
                  <a:schemeClr val="tx1"/>
                </a:solidFill>
                <a:effectLst/>
                <a:latin typeface="+mn-lt"/>
                <a:ea typeface="+mn-ea"/>
                <a:cs typeface="+mn-cs"/>
              </a:rPr>
              <a:t>Things</a:t>
            </a:r>
            <a:r>
              <a:rPr lang="nl-NL" sz="1200" b="0" i="0" kern="1200" dirty="0">
                <a:solidFill>
                  <a:schemeClr val="tx1"/>
                </a:solidFill>
                <a:effectLst/>
                <a:latin typeface="+mn-lt"/>
                <a:ea typeface="+mn-ea"/>
                <a:cs typeface="+mn-cs"/>
              </a:rPr>
              <a:t> ontstaan er oplossingen die over de grenzen van sectoren en platformen heen werken.</a:t>
            </a:r>
          </a:p>
          <a:p>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Smart </a:t>
            </a:r>
            <a:r>
              <a:rPr lang="nl-NL" sz="1200" b="0" i="0" kern="1200" dirty="0" err="1">
                <a:solidFill>
                  <a:schemeClr val="tx1"/>
                </a:solidFill>
                <a:effectLst/>
                <a:latin typeface="+mn-lt"/>
                <a:ea typeface="+mn-ea"/>
                <a:cs typeface="+mn-cs"/>
              </a:rPr>
              <a:t>cities</a:t>
            </a:r>
            <a:r>
              <a:rPr lang="nl-NL" sz="1200" b="0" i="0" kern="1200" dirty="0">
                <a:solidFill>
                  <a:schemeClr val="tx1"/>
                </a:solidFill>
                <a:effectLst/>
                <a:latin typeface="+mn-lt"/>
                <a:ea typeface="+mn-ea"/>
                <a:cs typeface="+mn-cs"/>
              </a:rPr>
              <a:t>, ook wel ‘slimme steden’ genoemd, zetten het internet der dingen in om de openbare diensten zo efficiënt en prettig mogelijk te maken. Slim gebruik van nieuwe technologie en </a:t>
            </a:r>
            <a:r>
              <a:rPr lang="nl-NL" sz="1200" b="0" i="0" u="none" strike="noStrike" kern="1200" dirty="0">
                <a:solidFill>
                  <a:schemeClr val="tx1"/>
                </a:solidFill>
                <a:effectLst/>
                <a:latin typeface="+mn-lt"/>
                <a:ea typeface="+mn-ea"/>
                <a:cs typeface="+mn-cs"/>
                <a:hlinkClick r:id="rId3"/>
              </a:rPr>
              <a:t>big data</a:t>
            </a:r>
            <a:r>
              <a:rPr lang="nl-NL" sz="1200" b="0" i="0" kern="1200" dirty="0">
                <a:solidFill>
                  <a:schemeClr val="tx1"/>
                </a:solidFill>
                <a:effectLst/>
                <a:latin typeface="+mn-lt"/>
                <a:ea typeface="+mn-ea"/>
                <a:cs typeface="+mn-cs"/>
              </a:rPr>
              <a:t>, over bijvoorbeeld infrastructuur, ziekenhuizen, afval, toezicht en scholen, biedt mogelijkheden om steden efficiënter en duurzamer in te richten. Burgers hebben daarnaast meer invloed op hun leefomgeving.</a:t>
            </a:r>
          </a:p>
          <a:p>
            <a:pPr fontAlgn="base"/>
            <a:r>
              <a:rPr lang="nl-NL" sz="1200" b="0" i="0" kern="1200" dirty="0">
                <a:solidFill>
                  <a:schemeClr val="tx1"/>
                </a:solidFill>
                <a:effectLst/>
                <a:latin typeface="+mn-lt"/>
                <a:ea typeface="+mn-ea"/>
                <a:cs typeface="+mn-cs"/>
              </a:rPr>
              <a:t>Veel steden in Nederland ontwikkelen zich steeds verder als smart </a:t>
            </a:r>
            <a:r>
              <a:rPr lang="nl-NL" sz="1200" b="0" i="0" kern="1200" dirty="0" err="1">
                <a:solidFill>
                  <a:schemeClr val="tx1"/>
                </a:solidFill>
                <a:effectLst/>
                <a:latin typeface="+mn-lt"/>
                <a:ea typeface="+mn-ea"/>
                <a:cs typeface="+mn-cs"/>
              </a:rPr>
              <a:t>cities</a:t>
            </a:r>
            <a:r>
              <a:rPr lang="nl-NL" sz="1200" b="0" i="0" kern="1200" dirty="0">
                <a:solidFill>
                  <a:schemeClr val="tx1"/>
                </a:solidFill>
                <a:effectLst/>
                <a:latin typeface="+mn-lt"/>
                <a:ea typeface="+mn-ea"/>
                <a:cs typeface="+mn-cs"/>
              </a:rPr>
              <a:t>. Zo zijn er in Utrecht</a:t>
            </a:r>
            <a:r>
              <a:rPr lang="nl-NL" sz="1200" b="0" i="0" u="sng" kern="1200" dirty="0">
                <a:solidFill>
                  <a:schemeClr val="tx1"/>
                </a:solidFill>
                <a:effectLst/>
                <a:latin typeface="+mn-lt"/>
                <a:ea typeface="+mn-ea"/>
                <a:cs typeface="+mn-cs"/>
                <a:hlinkClick r:id="rId4"/>
              </a:rPr>
              <a:t> </a:t>
            </a:r>
            <a:r>
              <a:rPr lang="nl-NL" sz="1200" b="0" i="0" u="sng" kern="1200" dirty="0" err="1">
                <a:solidFill>
                  <a:schemeClr val="tx1"/>
                </a:solidFill>
                <a:effectLst/>
                <a:latin typeface="+mn-lt"/>
                <a:ea typeface="+mn-ea"/>
                <a:cs typeface="+mn-cs"/>
                <a:hlinkClick r:id="rId4"/>
              </a:rPr>
              <a:t>zongestuurde</a:t>
            </a:r>
            <a:r>
              <a:rPr lang="nl-NL" sz="1200" b="0" i="0" u="sng" kern="1200" dirty="0">
                <a:solidFill>
                  <a:schemeClr val="tx1"/>
                </a:solidFill>
                <a:effectLst/>
                <a:latin typeface="+mn-lt"/>
                <a:ea typeface="+mn-ea"/>
                <a:cs typeface="+mn-cs"/>
                <a:hlinkClick r:id="rId4"/>
              </a:rPr>
              <a:t> laadpalen</a:t>
            </a:r>
            <a:r>
              <a:rPr lang="nl-NL" sz="1200" b="0" i="0" kern="1200" dirty="0">
                <a:solidFill>
                  <a:schemeClr val="tx1"/>
                </a:solidFill>
                <a:effectLst/>
                <a:latin typeface="+mn-lt"/>
                <a:ea typeface="+mn-ea"/>
                <a:cs typeface="+mn-cs"/>
              </a:rPr>
              <a:t> voor elektrische auto’s geplaatst en heeft Rotterdam </a:t>
            </a:r>
            <a:r>
              <a:rPr lang="nl-NL" sz="1200" b="0" i="0" u="none" strike="noStrike" kern="1200" dirty="0">
                <a:solidFill>
                  <a:schemeClr val="tx1"/>
                </a:solidFill>
                <a:effectLst/>
                <a:latin typeface="+mn-lt"/>
                <a:ea typeface="+mn-ea"/>
                <a:cs typeface="+mn-cs"/>
                <a:hlinkClick r:id="rId5"/>
              </a:rPr>
              <a:t>sensoren geplaatst</a:t>
            </a:r>
            <a:r>
              <a:rPr lang="nl-NL" sz="1200" b="0" i="0" kern="1200" dirty="0">
                <a:solidFill>
                  <a:schemeClr val="tx1"/>
                </a:solidFill>
                <a:effectLst/>
                <a:latin typeface="+mn-lt"/>
                <a:ea typeface="+mn-ea"/>
                <a:cs typeface="+mn-cs"/>
              </a:rPr>
              <a:t> in afvalcontainers om precies te zien wanneer deze geleegd moeten worden.</a:t>
            </a:r>
          </a:p>
          <a:p>
            <a:r>
              <a:rPr lang="nl-NL" dirty="0"/>
              <a:t>(https://www.mediawijsheid.nl/internetofthings/)</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10</a:t>
            </a:fld>
            <a:endParaRPr lang="nl-NL"/>
          </a:p>
        </p:txBody>
      </p:sp>
    </p:spTree>
    <p:extLst>
      <p:ext uri="{BB962C8B-B14F-4D97-AF65-F5344CB8AC3E}">
        <p14:creationId xmlns:p14="http://schemas.microsoft.com/office/powerpoint/2010/main" val="113658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 info:</a:t>
            </a:r>
          </a:p>
        </p:txBody>
      </p:sp>
      <p:sp>
        <p:nvSpPr>
          <p:cNvPr id="3" name="Tijdelijke aanduiding voor inhoud 2"/>
          <p:cNvSpPr>
            <a:spLocks noGrp="1"/>
          </p:cNvSpPr>
          <p:nvPr>
            <p:ph idx="1"/>
          </p:nvPr>
        </p:nvSpPr>
        <p:spPr>
          <a:xfrm>
            <a:off x="838200" y="1825625"/>
            <a:ext cx="10706100" cy="4351338"/>
          </a:xfrm>
        </p:spPr>
        <p:txBody>
          <a:bodyPr/>
          <a:lstStyle/>
          <a:p>
            <a:r>
              <a:rPr lang="nl-NL" sz="2000" dirty="0"/>
              <a:t>Verplicht aanwezig a.s. dinsdag voor update examen dinsdag 31 maart 09:00 – 10:00</a:t>
            </a:r>
          </a:p>
          <a:p>
            <a:r>
              <a:rPr lang="nl-NL" sz="2000" dirty="0"/>
              <a:t>Online spreekuur voor ‘robotisering’ woensdag 1 april 10:00 – 11:00</a:t>
            </a:r>
          </a:p>
          <a:p>
            <a:r>
              <a:rPr lang="nl-NL" sz="2000" dirty="0"/>
              <a:t>Deadlines</a:t>
            </a:r>
          </a:p>
        </p:txBody>
      </p:sp>
      <p:pic>
        <p:nvPicPr>
          <p:cNvPr id="7170" name="Picture 2" descr="Afbeeldingsresultaat voor ter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1800" y="3148012"/>
            <a:ext cx="2222500" cy="266700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stretch>
            <a:fillRect/>
          </a:stretch>
        </p:blipFill>
        <p:spPr>
          <a:xfrm>
            <a:off x="2526507" y="2960535"/>
            <a:ext cx="5106987" cy="3041953"/>
          </a:xfrm>
          <a:prstGeom prst="rect">
            <a:avLst/>
          </a:prstGeom>
        </p:spPr>
      </p:pic>
    </p:spTree>
    <p:extLst>
      <p:ext uri="{BB962C8B-B14F-4D97-AF65-F5344CB8AC3E}">
        <p14:creationId xmlns:p14="http://schemas.microsoft.com/office/powerpoint/2010/main" val="169591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t>Internet of </a:t>
            </a:r>
            <a:r>
              <a:rPr lang="nl-NL" sz="4400" dirty="0" err="1"/>
              <a:t>Things</a:t>
            </a:r>
            <a:r>
              <a:rPr lang="nl-NL" sz="4400" dirty="0"/>
              <a:t>, </a:t>
            </a:r>
            <a:r>
              <a:rPr lang="nl-NL" sz="4400" dirty="0" err="1"/>
              <a:t>Robotics</a:t>
            </a:r>
            <a:r>
              <a:rPr lang="nl-NL" sz="4400" dirty="0"/>
              <a:t> </a:t>
            </a:r>
            <a:r>
              <a:rPr lang="nl-NL" sz="4400" dirty="0" err="1"/>
              <a:t>and</a:t>
            </a:r>
            <a:r>
              <a:rPr lang="nl-NL" sz="4400" dirty="0"/>
              <a:t> </a:t>
            </a:r>
            <a:r>
              <a:rPr lang="nl-NL" sz="4400" b="1" dirty="0">
                <a:solidFill>
                  <a:srgbClr val="0070C0"/>
                </a:solidFill>
              </a:rPr>
              <a:t>Smart </a:t>
            </a:r>
            <a:r>
              <a:rPr lang="nl-NL" sz="4400" b="1" dirty="0" err="1">
                <a:solidFill>
                  <a:srgbClr val="0070C0"/>
                </a:solidFill>
              </a:rPr>
              <a:t>Cities</a:t>
            </a:r>
            <a:endParaRPr lang="nl-NL" sz="4400" b="1" dirty="0">
              <a:solidFill>
                <a:srgbClr val="0070C0"/>
              </a:solidFill>
            </a:endParaRPr>
          </a:p>
        </p:txBody>
      </p:sp>
      <p:pic>
        <p:nvPicPr>
          <p:cNvPr id="3" name="Afbeelding 2"/>
          <p:cNvPicPr>
            <a:picLocks noChangeAspect="1"/>
          </p:cNvPicPr>
          <p:nvPr/>
        </p:nvPicPr>
        <p:blipFill>
          <a:blip r:embed="rId3"/>
          <a:stretch>
            <a:fillRect/>
          </a:stretch>
        </p:blipFill>
        <p:spPr>
          <a:xfrm>
            <a:off x="838200" y="1592220"/>
            <a:ext cx="3514725" cy="4090790"/>
          </a:xfrm>
          <a:prstGeom prst="rect">
            <a:avLst/>
          </a:prstGeom>
        </p:spPr>
      </p:pic>
      <p:pic>
        <p:nvPicPr>
          <p:cNvPr id="5126" name="Picture 6" descr="https://actonline.org/wp-content/uploads/Smart-City_LinkedIn-800x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7" y="1592220"/>
            <a:ext cx="6604000" cy="347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80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Smart City:</a:t>
            </a:r>
          </a:p>
        </p:txBody>
      </p:sp>
      <p:sp>
        <p:nvSpPr>
          <p:cNvPr id="3" name="Rechthoek 2"/>
          <p:cNvSpPr/>
          <p:nvPr/>
        </p:nvSpPr>
        <p:spPr>
          <a:xfrm>
            <a:off x="1117599" y="1690688"/>
            <a:ext cx="10421257" cy="646331"/>
          </a:xfrm>
          <a:prstGeom prst="rect">
            <a:avLst/>
          </a:prstGeom>
        </p:spPr>
        <p:txBody>
          <a:bodyPr wrap="square">
            <a:spAutoFit/>
          </a:bodyPr>
          <a:lstStyle/>
          <a:p>
            <a:pPr algn="just"/>
            <a:r>
              <a:rPr lang="nl-NL" sz="3600" dirty="0">
                <a:latin typeface="Agency FB" panose="020B0503020202020204" pitchFamily="34" charset="0"/>
                <a:ea typeface="+mj-ea"/>
                <a:cs typeface="+mj-cs"/>
              </a:rPr>
              <a:t>  </a:t>
            </a:r>
          </a:p>
        </p:txBody>
      </p:sp>
      <p:sp>
        <p:nvSpPr>
          <p:cNvPr id="5" name="Rechthoek 4"/>
          <p:cNvSpPr/>
          <p:nvPr/>
        </p:nvSpPr>
        <p:spPr>
          <a:xfrm>
            <a:off x="1231900" y="1690688"/>
            <a:ext cx="10192654" cy="3908762"/>
          </a:xfrm>
          <a:prstGeom prst="rect">
            <a:avLst/>
          </a:prstGeom>
        </p:spPr>
        <p:txBody>
          <a:bodyPr wrap="square">
            <a:spAutoFit/>
          </a:bodyPr>
          <a:lstStyle/>
          <a:p>
            <a:pPr algn="just"/>
            <a:r>
              <a:rPr lang="nl-NL" sz="3200" dirty="0">
                <a:latin typeface="Arial" panose="020B0604020202020204" pitchFamily="34" charset="0"/>
                <a:ea typeface="+mj-ea"/>
                <a:cs typeface="Arial" panose="020B0604020202020204" pitchFamily="34" charset="0"/>
              </a:rPr>
              <a:t>Smart </a:t>
            </a:r>
            <a:r>
              <a:rPr lang="nl-NL" sz="3200" dirty="0" err="1">
                <a:latin typeface="Arial" panose="020B0604020202020204" pitchFamily="34" charset="0"/>
                <a:ea typeface="+mj-ea"/>
                <a:cs typeface="Arial" panose="020B0604020202020204" pitchFamily="34" charset="0"/>
              </a:rPr>
              <a:t>Cities</a:t>
            </a:r>
            <a:r>
              <a:rPr lang="nl-NL" sz="3200" dirty="0">
                <a:latin typeface="Arial" panose="020B0604020202020204" pitchFamily="34" charset="0"/>
                <a:ea typeface="+mj-ea"/>
                <a:cs typeface="Arial" panose="020B0604020202020204" pitchFamily="34" charset="0"/>
              </a:rPr>
              <a:t> zijn steden die </a:t>
            </a:r>
            <a:r>
              <a:rPr lang="nl-NL" sz="4000" dirty="0">
                <a:solidFill>
                  <a:srgbClr val="0070C0"/>
                </a:solidFill>
                <a:latin typeface="Arial" panose="020B0604020202020204" pitchFamily="34" charset="0"/>
                <a:ea typeface="+mj-ea"/>
                <a:cs typeface="Arial" panose="020B0604020202020204" pitchFamily="34" charset="0"/>
              </a:rPr>
              <a:t>slimme oplossingen </a:t>
            </a:r>
            <a:r>
              <a:rPr lang="nl-NL" sz="3200" dirty="0">
                <a:latin typeface="Arial" panose="020B0604020202020204" pitchFamily="34" charset="0"/>
                <a:ea typeface="+mj-ea"/>
                <a:cs typeface="Arial" panose="020B0604020202020204" pitchFamily="34" charset="0"/>
              </a:rPr>
              <a:t>inzetten om de </a:t>
            </a:r>
            <a:r>
              <a:rPr lang="nl-NL" sz="4000" dirty="0">
                <a:solidFill>
                  <a:srgbClr val="0070C0"/>
                </a:solidFill>
                <a:latin typeface="Arial" panose="020B0604020202020204" pitchFamily="34" charset="0"/>
                <a:ea typeface="+mj-ea"/>
                <a:cs typeface="Arial" panose="020B0604020202020204" pitchFamily="34" charset="0"/>
              </a:rPr>
              <a:t>leefbaarheid</a:t>
            </a:r>
            <a:r>
              <a:rPr lang="nl-NL" sz="3200" dirty="0">
                <a:latin typeface="Arial" panose="020B0604020202020204" pitchFamily="34" charset="0"/>
                <a:ea typeface="+mj-ea"/>
                <a:cs typeface="Arial" panose="020B0604020202020204" pitchFamily="34" charset="0"/>
              </a:rPr>
              <a:t>, </a:t>
            </a:r>
            <a:r>
              <a:rPr lang="nl-NL" sz="4000" dirty="0">
                <a:solidFill>
                  <a:srgbClr val="0070C0"/>
                </a:solidFill>
                <a:latin typeface="Arial" panose="020B0604020202020204" pitchFamily="34" charset="0"/>
                <a:ea typeface="+mj-ea"/>
                <a:cs typeface="Arial" panose="020B0604020202020204" pitchFamily="34" charset="0"/>
              </a:rPr>
              <a:t>duurzaamheid</a:t>
            </a:r>
            <a:r>
              <a:rPr lang="nl-NL" sz="3200" dirty="0">
                <a:latin typeface="Arial" panose="020B0604020202020204" pitchFamily="34" charset="0"/>
                <a:ea typeface="+mj-ea"/>
                <a:cs typeface="Arial" panose="020B0604020202020204" pitchFamily="34" charset="0"/>
              </a:rPr>
              <a:t>, </a:t>
            </a:r>
            <a:r>
              <a:rPr lang="nl-NL" sz="4000" dirty="0">
                <a:solidFill>
                  <a:srgbClr val="0070C0"/>
                </a:solidFill>
                <a:latin typeface="Arial" panose="020B0604020202020204" pitchFamily="34" charset="0"/>
                <a:ea typeface="+mj-ea"/>
                <a:cs typeface="Arial" panose="020B0604020202020204" pitchFamily="34" charset="0"/>
              </a:rPr>
              <a:t>bereikbaarheid</a:t>
            </a:r>
            <a:r>
              <a:rPr lang="nl-NL" sz="3200" dirty="0">
                <a:latin typeface="Arial" panose="020B0604020202020204" pitchFamily="34" charset="0"/>
                <a:ea typeface="+mj-ea"/>
                <a:cs typeface="Arial" panose="020B0604020202020204" pitchFamily="34" charset="0"/>
              </a:rPr>
              <a:t>, </a:t>
            </a:r>
            <a:r>
              <a:rPr lang="nl-NL" sz="4000" dirty="0">
                <a:solidFill>
                  <a:srgbClr val="0070C0"/>
                </a:solidFill>
                <a:latin typeface="Arial" panose="020B0604020202020204" pitchFamily="34" charset="0"/>
                <a:ea typeface="+mj-ea"/>
                <a:cs typeface="Arial" panose="020B0604020202020204" pitchFamily="34" charset="0"/>
              </a:rPr>
              <a:t>welzijn</a:t>
            </a:r>
            <a:r>
              <a:rPr lang="nl-NL" sz="3200" dirty="0">
                <a:latin typeface="Arial" panose="020B0604020202020204" pitchFamily="34" charset="0"/>
                <a:ea typeface="+mj-ea"/>
                <a:cs typeface="Arial" panose="020B0604020202020204" pitchFamily="34" charset="0"/>
              </a:rPr>
              <a:t> en </a:t>
            </a:r>
            <a:r>
              <a:rPr lang="nl-NL" sz="4000" dirty="0">
                <a:solidFill>
                  <a:srgbClr val="0070C0"/>
                </a:solidFill>
                <a:latin typeface="Arial" panose="020B0604020202020204" pitchFamily="34" charset="0"/>
                <a:ea typeface="+mj-ea"/>
                <a:cs typeface="Arial" panose="020B0604020202020204" pitchFamily="34" charset="0"/>
              </a:rPr>
              <a:t>economische ontwikkeling </a:t>
            </a:r>
            <a:r>
              <a:rPr lang="nl-NL" sz="3200" dirty="0">
                <a:latin typeface="Arial" panose="020B0604020202020204" pitchFamily="34" charset="0"/>
                <a:ea typeface="+mj-ea"/>
                <a:cs typeface="Arial" panose="020B0604020202020204" pitchFamily="34" charset="0"/>
              </a:rPr>
              <a:t>te vergroten. Die slimme oplossingen maken veelal gebruik van </a:t>
            </a:r>
            <a:r>
              <a:rPr lang="nl-NL" sz="4000" dirty="0">
                <a:solidFill>
                  <a:srgbClr val="0070C0"/>
                </a:solidFill>
                <a:latin typeface="Arial" panose="020B0604020202020204" pitchFamily="34" charset="0"/>
                <a:ea typeface="+mj-ea"/>
                <a:cs typeface="Arial" panose="020B0604020202020204" pitchFamily="34" charset="0"/>
              </a:rPr>
              <a:t>digitalisering</a:t>
            </a:r>
            <a:r>
              <a:rPr lang="nl-NL" sz="3200" dirty="0">
                <a:latin typeface="Arial" panose="020B0604020202020204" pitchFamily="34" charset="0"/>
                <a:ea typeface="+mj-ea"/>
                <a:cs typeface="Arial" panose="020B0604020202020204" pitchFamily="34" charset="0"/>
              </a:rPr>
              <a:t>, </a:t>
            </a:r>
            <a:r>
              <a:rPr lang="nl-NL" sz="4000" dirty="0">
                <a:solidFill>
                  <a:srgbClr val="0070C0"/>
                </a:solidFill>
                <a:latin typeface="Arial" panose="020B0604020202020204" pitchFamily="34" charset="0"/>
                <a:ea typeface="+mj-ea"/>
                <a:cs typeface="Arial" panose="020B0604020202020204" pitchFamily="34" charset="0"/>
              </a:rPr>
              <a:t>technische innovatie </a:t>
            </a:r>
            <a:r>
              <a:rPr lang="nl-NL" sz="3200" dirty="0">
                <a:latin typeface="Arial" panose="020B0604020202020204" pitchFamily="34" charset="0"/>
                <a:ea typeface="+mj-ea"/>
                <a:cs typeface="Arial" panose="020B0604020202020204" pitchFamily="34" charset="0"/>
              </a:rPr>
              <a:t>en </a:t>
            </a:r>
            <a:r>
              <a:rPr lang="nl-NL" sz="4000" dirty="0">
                <a:solidFill>
                  <a:srgbClr val="0070C0"/>
                </a:solidFill>
                <a:latin typeface="Arial" panose="020B0604020202020204" pitchFamily="34" charset="0"/>
                <a:ea typeface="+mj-ea"/>
                <a:cs typeface="Arial" panose="020B0604020202020204" pitchFamily="34" charset="0"/>
              </a:rPr>
              <a:t>data</a:t>
            </a:r>
            <a:endParaRPr lang="nl-NL" sz="3200" dirty="0">
              <a:solidFill>
                <a:srgbClr val="0070C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5652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260917"/>
          </a:xfrm>
        </p:spPr>
        <p:txBody>
          <a:bodyPr anchor="t"/>
          <a:lstStyle/>
          <a:p>
            <a:r>
              <a:rPr lang="nl-NL" dirty="0"/>
              <a:t>Herhaling</a:t>
            </a:r>
            <a:br>
              <a:rPr lang="nl-NL" dirty="0"/>
            </a:br>
            <a:endParaRPr lang="nl-NL" dirty="0"/>
          </a:p>
        </p:txBody>
      </p:sp>
      <p:pic>
        <p:nvPicPr>
          <p:cNvPr id="4" name="Picture 2" descr="Afbeeldingsresultaat voor fourth industrial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314" y="2397006"/>
            <a:ext cx="4254283" cy="290064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879434" y="3383280"/>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378871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1019081"/>
          </a:xfrm>
        </p:spPr>
        <p:txBody>
          <a:bodyPr anchor="t"/>
          <a:lstStyle/>
          <a:p>
            <a:r>
              <a:rPr lang="nl-NL" sz="4400" b="1" dirty="0"/>
              <a:t>De Stad van de Toekomst</a:t>
            </a:r>
          </a:p>
        </p:txBody>
      </p:sp>
      <p:pic>
        <p:nvPicPr>
          <p:cNvPr id="8" name="Afbeelding 7"/>
          <p:cNvPicPr>
            <a:picLocks noChangeAspect="1"/>
          </p:cNvPicPr>
          <p:nvPr/>
        </p:nvPicPr>
        <p:blipFill>
          <a:blip r:embed="rId2"/>
          <a:stretch>
            <a:fillRect/>
          </a:stretch>
        </p:blipFill>
        <p:spPr>
          <a:xfrm>
            <a:off x="817133" y="1241695"/>
            <a:ext cx="4461622" cy="4725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Afbeelding 1"/>
          <p:cNvPicPr>
            <a:picLocks noChangeAspect="1"/>
          </p:cNvPicPr>
          <p:nvPr/>
        </p:nvPicPr>
        <p:blipFill>
          <a:blip r:embed="rId3"/>
          <a:stretch>
            <a:fillRect/>
          </a:stretch>
        </p:blipFill>
        <p:spPr>
          <a:xfrm>
            <a:off x="4031389" y="1092200"/>
            <a:ext cx="5557111" cy="5002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528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beeldingsresultaat voor fourth industrial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91" y="1403266"/>
            <a:ext cx="6610217" cy="462715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t>De 4</a:t>
            </a:r>
            <a:r>
              <a:rPr lang="nl-NL" baseline="30000" dirty="0"/>
              <a:t>e</a:t>
            </a:r>
            <a:r>
              <a:rPr lang="nl-NL" dirty="0"/>
              <a:t> industriële revolutie</a:t>
            </a:r>
          </a:p>
        </p:txBody>
      </p:sp>
      <p:pic>
        <p:nvPicPr>
          <p:cNvPr id="2054" name="Picture 6" descr="Afbeeldingsresultaat voor fifth industrial revolution"/>
          <p:cNvPicPr>
            <a:picLocks noChangeAspect="1" noChangeArrowheads="1"/>
          </p:cNvPicPr>
          <p:nvPr/>
        </p:nvPicPr>
        <p:blipFill rotWithShape="1">
          <a:blip r:embed="rId3">
            <a:extLst>
              <a:ext uri="{28A0092B-C50C-407E-A947-70E740481C1C}">
                <a14:useLocalDpi xmlns:a14="http://schemas.microsoft.com/office/drawing/2010/main" val="0"/>
              </a:ext>
            </a:extLst>
          </a:blip>
          <a:srcRect l="74136" t="14404" r="10199" b="34846"/>
          <a:stretch/>
        </p:blipFill>
        <p:spPr bwMode="auto">
          <a:xfrm>
            <a:off x="8559384" y="1258455"/>
            <a:ext cx="1471311" cy="220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fbeeldingsresultaat voor pyramid of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855" y="1625215"/>
            <a:ext cx="7270226" cy="435077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t>De 4</a:t>
            </a:r>
            <a:r>
              <a:rPr lang="nl-NL" baseline="30000" dirty="0"/>
              <a:t>e</a:t>
            </a:r>
            <a:r>
              <a:rPr lang="nl-NL" dirty="0"/>
              <a:t> (5</a:t>
            </a:r>
            <a:r>
              <a:rPr lang="nl-NL" baseline="30000" dirty="0"/>
              <a:t>e</a:t>
            </a:r>
            <a:r>
              <a:rPr lang="nl-NL" dirty="0"/>
              <a:t>) industriële revolutie</a:t>
            </a:r>
          </a:p>
        </p:txBody>
      </p:sp>
      <p:pic>
        <p:nvPicPr>
          <p:cNvPr id="2054" name="Picture 6" descr="Afbeeldingsresultaat voor fifth industrial revolution"/>
          <p:cNvPicPr>
            <a:picLocks noChangeAspect="1" noChangeArrowheads="1"/>
          </p:cNvPicPr>
          <p:nvPr/>
        </p:nvPicPr>
        <p:blipFill rotWithShape="1">
          <a:blip r:embed="rId3">
            <a:extLst>
              <a:ext uri="{28A0092B-C50C-407E-A947-70E740481C1C}">
                <a14:useLocalDpi xmlns:a14="http://schemas.microsoft.com/office/drawing/2010/main" val="0"/>
              </a:ext>
            </a:extLst>
          </a:blip>
          <a:srcRect l="74136" t="14404" r="10199" b="34846"/>
          <a:stretch/>
        </p:blipFill>
        <p:spPr bwMode="auto">
          <a:xfrm>
            <a:off x="9675689" y="3716427"/>
            <a:ext cx="1423260" cy="21322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fifth industrial revolution"/>
          <p:cNvPicPr>
            <a:picLocks noChangeAspect="1" noChangeArrowheads="1"/>
          </p:cNvPicPr>
          <p:nvPr/>
        </p:nvPicPr>
        <p:blipFill rotWithShape="1">
          <a:blip r:embed="rId3">
            <a:extLst>
              <a:ext uri="{28A0092B-C50C-407E-A947-70E740481C1C}">
                <a14:useLocalDpi xmlns:a14="http://schemas.microsoft.com/office/drawing/2010/main" val="0"/>
              </a:ext>
            </a:extLst>
          </a:blip>
          <a:srcRect l="58948" t="22744" r="29422" b="26087"/>
          <a:stretch/>
        </p:blipFill>
        <p:spPr bwMode="auto">
          <a:xfrm>
            <a:off x="8367623" y="2584073"/>
            <a:ext cx="930292" cy="18930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fifth industrial revolution"/>
          <p:cNvPicPr>
            <a:picLocks noChangeAspect="1" noChangeArrowheads="1"/>
          </p:cNvPicPr>
          <p:nvPr/>
        </p:nvPicPr>
        <p:blipFill rotWithShape="1">
          <a:blip r:embed="rId3">
            <a:extLst>
              <a:ext uri="{28A0092B-C50C-407E-A947-70E740481C1C}">
                <a14:useLocalDpi xmlns:a14="http://schemas.microsoft.com/office/drawing/2010/main" val="0"/>
              </a:ext>
            </a:extLst>
          </a:blip>
          <a:srcRect l="43279" t="32104" r="44415" b="18464"/>
          <a:stretch/>
        </p:blipFill>
        <p:spPr bwMode="auto">
          <a:xfrm>
            <a:off x="7255903" y="1587261"/>
            <a:ext cx="733946" cy="136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4</a:t>
            </a:r>
            <a:r>
              <a:rPr lang="nl-NL" baseline="30000" dirty="0"/>
              <a:t>e</a:t>
            </a:r>
            <a:r>
              <a:rPr lang="nl-NL" dirty="0"/>
              <a:t> (5</a:t>
            </a:r>
            <a:r>
              <a:rPr lang="nl-NL" baseline="30000" dirty="0"/>
              <a:t>e</a:t>
            </a:r>
            <a:r>
              <a:rPr lang="nl-NL" dirty="0"/>
              <a:t>) industriële revolutie</a:t>
            </a:r>
          </a:p>
        </p:txBody>
      </p:sp>
      <p:pic>
        <p:nvPicPr>
          <p:cNvPr id="4" name="Picture 12" descr="Afbeeldingsresultaat voor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7355" y="2023213"/>
            <a:ext cx="2555894" cy="1331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iliconvalley.center/wp-content/uploads/2017/03/Screen-Shot-2017-03-30-at-9.54.08-AM.png"/>
          <p:cNvPicPr>
            <a:picLocks noChangeAspect="1" noChangeArrowheads="1"/>
          </p:cNvPicPr>
          <p:nvPr/>
        </p:nvPicPr>
        <p:blipFill rotWithShape="1">
          <a:blip r:embed="rId4">
            <a:extLst>
              <a:ext uri="{28A0092B-C50C-407E-A947-70E740481C1C}">
                <a14:useLocalDpi xmlns:a14="http://schemas.microsoft.com/office/drawing/2010/main" val="0"/>
              </a:ext>
            </a:extLst>
          </a:blip>
          <a:srcRect l="27698" t="13299" r="28391"/>
          <a:stretch/>
        </p:blipFill>
        <p:spPr bwMode="auto">
          <a:xfrm>
            <a:off x="3922103" y="1976282"/>
            <a:ext cx="4347793" cy="3347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beeldingsresultaat voor bionics white background"/>
          <p:cNvPicPr>
            <a:picLocks noChangeAspect="1" noChangeArrowheads="1"/>
          </p:cNvPicPr>
          <p:nvPr/>
        </p:nvPicPr>
        <p:blipFill rotWithShape="1">
          <a:blip r:embed="rId5">
            <a:extLst>
              <a:ext uri="{28A0092B-C50C-407E-A947-70E740481C1C}">
                <a14:useLocalDpi xmlns:a14="http://schemas.microsoft.com/office/drawing/2010/main" val="0"/>
              </a:ext>
            </a:extLst>
          </a:blip>
          <a:srcRect t="14199" b="8462"/>
          <a:stretch/>
        </p:blipFill>
        <p:spPr bwMode="auto">
          <a:xfrm flipH="1">
            <a:off x="4517051" y="5093447"/>
            <a:ext cx="3157896" cy="1032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Afbeeldingsresultaat voor dn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3489256">
            <a:off x="7679791" y="2199398"/>
            <a:ext cx="1739743" cy="978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Afbeeldingsresultaat voor 3d printing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3348" y="1690688"/>
            <a:ext cx="1995285" cy="199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8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4</a:t>
            </a:r>
            <a:r>
              <a:rPr lang="nl-NL" baseline="30000" dirty="0"/>
              <a:t>e</a:t>
            </a:r>
            <a:r>
              <a:rPr lang="nl-NL" dirty="0"/>
              <a:t> (5</a:t>
            </a:r>
            <a:r>
              <a:rPr lang="nl-NL" baseline="30000" dirty="0"/>
              <a:t>e</a:t>
            </a:r>
            <a:r>
              <a:rPr lang="nl-NL" dirty="0"/>
              <a:t>) industriële revolutie</a:t>
            </a:r>
          </a:p>
        </p:txBody>
      </p:sp>
      <p:pic>
        <p:nvPicPr>
          <p:cNvPr id="3" name="37C898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38556" y="1831076"/>
            <a:ext cx="6314887" cy="3655324"/>
          </a:xfrm>
          <a:prstGeom prst="rect">
            <a:avLst/>
          </a:prstGeom>
        </p:spPr>
      </p:pic>
    </p:spTree>
    <p:extLst>
      <p:ext uri="{BB962C8B-B14F-4D97-AF65-F5344CB8AC3E}">
        <p14:creationId xmlns:p14="http://schemas.microsoft.com/office/powerpoint/2010/main" val="262394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9 vierde industriële revolutie categorieën</a:t>
            </a:r>
          </a:p>
        </p:txBody>
      </p:sp>
      <p:pic>
        <p:nvPicPr>
          <p:cNvPr id="4" name="Afbeelding 3"/>
          <p:cNvPicPr>
            <a:picLocks noChangeAspect="1"/>
          </p:cNvPicPr>
          <p:nvPr/>
        </p:nvPicPr>
        <p:blipFill>
          <a:blip r:embed="rId3"/>
          <a:stretch>
            <a:fillRect/>
          </a:stretch>
        </p:blipFill>
        <p:spPr>
          <a:xfrm>
            <a:off x="3162300" y="1690688"/>
            <a:ext cx="6521485" cy="4186087"/>
          </a:xfrm>
          <a:prstGeom prst="rect">
            <a:avLst/>
          </a:prstGeom>
        </p:spPr>
      </p:pic>
    </p:spTree>
    <p:extLst>
      <p:ext uri="{BB962C8B-B14F-4D97-AF65-F5344CB8AC3E}">
        <p14:creationId xmlns:p14="http://schemas.microsoft.com/office/powerpoint/2010/main" val="85901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9 vierde industriële revolutie categorieën</a:t>
            </a:r>
          </a:p>
        </p:txBody>
      </p:sp>
      <p:grpSp>
        <p:nvGrpSpPr>
          <p:cNvPr id="3" name="Groep 2"/>
          <p:cNvGrpSpPr/>
          <p:nvPr/>
        </p:nvGrpSpPr>
        <p:grpSpPr>
          <a:xfrm>
            <a:off x="2813816" y="1781174"/>
            <a:ext cx="6564368" cy="4182463"/>
            <a:chOff x="2312933" y="1154623"/>
            <a:chExt cx="7566135" cy="4856640"/>
          </a:xfrm>
        </p:grpSpPr>
        <p:pic>
          <p:nvPicPr>
            <p:cNvPr id="5" name="Afbeelding 4"/>
            <p:cNvPicPr>
              <a:picLocks noChangeAspect="1"/>
            </p:cNvPicPr>
            <p:nvPr/>
          </p:nvPicPr>
          <p:blipFill>
            <a:blip r:embed="rId3">
              <a:duotone>
                <a:schemeClr val="bg2">
                  <a:shade val="45000"/>
                  <a:satMod val="135000"/>
                </a:schemeClr>
                <a:prstClr val="white"/>
              </a:duotone>
            </a:blip>
            <a:stretch>
              <a:fillRect/>
            </a:stretch>
          </p:blipFill>
          <p:spPr>
            <a:xfrm>
              <a:off x="2312933" y="1154623"/>
              <a:ext cx="7566135" cy="4856640"/>
            </a:xfrm>
            <a:prstGeom prst="rect">
              <a:avLst/>
            </a:prstGeom>
          </p:spPr>
        </p:pic>
        <p:pic>
          <p:nvPicPr>
            <p:cNvPr id="6" name="Afbeelding 5"/>
            <p:cNvPicPr>
              <a:picLocks noChangeAspect="1"/>
            </p:cNvPicPr>
            <p:nvPr/>
          </p:nvPicPr>
          <p:blipFill rotWithShape="1">
            <a:blip r:embed="rId3"/>
            <a:srcRect l="31369" t="67172" r="36656"/>
            <a:stretch/>
          </p:blipFill>
          <p:spPr>
            <a:xfrm>
              <a:off x="4686301" y="4416935"/>
              <a:ext cx="2419350" cy="1594328"/>
            </a:xfrm>
            <a:prstGeom prst="rect">
              <a:avLst/>
            </a:prstGeom>
          </p:spPr>
        </p:pic>
      </p:grpSp>
    </p:spTree>
    <p:extLst>
      <p:ext uri="{BB962C8B-B14F-4D97-AF65-F5344CB8AC3E}">
        <p14:creationId xmlns:p14="http://schemas.microsoft.com/office/powerpoint/2010/main" val="2381920063"/>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7DE6F1-65E5-4742-993C-166C160C650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E0517EB-918A-4F91-B474-4547F2D83E5C}">
  <ds:schemaRefs>
    <ds:schemaRef ds:uri="http://schemas.microsoft.com/sharepoint/v3/contenttype/forms"/>
  </ds:schemaRefs>
</ds:datastoreItem>
</file>

<file path=customXml/itemProps3.xml><?xml version="1.0" encoding="utf-8"?>
<ds:datastoreItem xmlns:ds="http://schemas.openxmlformats.org/officeDocument/2006/customXml" ds:itemID="{52AD9FD0-A53C-4BDA-9589-BD55E1E7B5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Thema1</Template>
  <TotalTime>4844</TotalTime>
  <Words>454</Words>
  <Application>Microsoft Office PowerPoint</Application>
  <PresentationFormat>Breedbeeld</PresentationFormat>
  <Paragraphs>32</Paragraphs>
  <Slides>11</Slides>
  <Notes>5</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Agency FB</vt:lpstr>
      <vt:lpstr>Arial</vt:lpstr>
      <vt:lpstr>Calibri</vt:lpstr>
      <vt:lpstr>Calibri Light</vt:lpstr>
      <vt:lpstr>Thema1</vt:lpstr>
      <vt:lpstr>Ter info:</vt:lpstr>
      <vt:lpstr>Herhaling </vt:lpstr>
      <vt:lpstr>De Stad van de Toekomst</vt:lpstr>
      <vt:lpstr>De 4e industriële revolutie</vt:lpstr>
      <vt:lpstr>De 4e (5e) industriële revolutie</vt:lpstr>
      <vt:lpstr>De 4e (5e) industriële revolutie</vt:lpstr>
      <vt:lpstr>De 4e (5e) industriële revolutie</vt:lpstr>
      <vt:lpstr>De 9 vierde industriële revolutie categorieën</vt:lpstr>
      <vt:lpstr>De 9 vierde industriële revolutie categorieën</vt:lpstr>
      <vt:lpstr>Internet of Things, Robotics and Smart Cities</vt:lpstr>
      <vt:lpstr>Smart City:</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Valerie van den Berg</cp:lastModifiedBy>
  <cp:revision>66</cp:revision>
  <dcterms:created xsi:type="dcterms:W3CDTF">2017-09-05T13:31:36Z</dcterms:created>
  <dcterms:modified xsi:type="dcterms:W3CDTF">2020-03-26T08:54:46Z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